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Economica"/>
      <p:regular r:id="rId26"/>
      <p:bold r:id="rId27"/>
      <p:italic r:id="rId28"/>
      <p:boldItalic r:id="rId29"/>
    </p:embeddedFont>
    <p:embeddedFont>
      <p:font typeface="Amarante"/>
      <p:regular r:id="rId30"/>
    </p:embeddedFont>
    <p:embeddedFont>
      <p:font typeface="Tahoma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136361-4735-44F6-BE20-78F0A7ED1FA8}">
  <a:tblStyle styleId="{5D136361-4735-44F6-BE20-78F0A7ED1F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regular.fntdata"/><Relationship Id="rId25" Type="http://schemas.openxmlformats.org/officeDocument/2006/relationships/slide" Target="slides/slide20.xml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regular.fntdata"/><Relationship Id="rId30" Type="http://schemas.openxmlformats.org/officeDocument/2006/relationships/font" Target="fonts/Amarante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Tahoma-bold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c580cf58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c580cf5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2c580cf58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6e19066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46e19066b7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5e007a7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85e007a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85e007a7c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template can be used as a starter file for a photo album.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e19066b7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e19066b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46e19066b7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2744013" y="1008933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" name="Google Shape;15;p2"/>
          <p:cNvSpPr/>
          <p:nvPr/>
        </p:nvSpPr>
        <p:spPr>
          <a:xfrm rot="10800000">
            <a:off x="5318350" y="43556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3044700" y="1925674"/>
            <a:ext cx="3054600" cy="20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276167"/>
            <a:ext cx="8520600" cy="28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bum Section ">
  <p:cSld name="Album Section 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80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type="title"/>
          </p:nvPr>
        </p:nvSpPr>
        <p:spPr>
          <a:xfrm>
            <a:off x="609600" y="4646839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b="1" sz="4000" cap="none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609600" y="3146652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Color">
  <p:cSld name="Blank with Colo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bum Cover">
  <p:cSld name="Album Cov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950957" y="1191150"/>
            <a:ext cx="4937700" cy="983400"/>
          </a:xfrm>
          <a:prstGeom prst="rect">
            <a:avLst/>
          </a:prstGeom>
          <a:solidFill>
            <a:srgbClr val="0C0C0C">
              <a:alpha val="639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1" sz="32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5"/>
          <p:cNvSpPr/>
          <p:nvPr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cap="flat" cmpd="sng" w="38100">
            <a:solidFill>
              <a:srgbClr val="0C0C0C">
                <a:alpha val="5373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with Title" showMasterSp="0">
  <p:cSld name="Landscape with Title">
    <p:bg>
      <p:bgPr>
        <a:solidFill>
          <a:srgbClr val="91BED4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80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2" name="Google Shape;82;p16"/>
          <p:cNvSpPr/>
          <p:nvPr>
            <p:ph idx="2" type="pic"/>
          </p:nvPr>
        </p:nvSpPr>
        <p:spPr>
          <a:xfrm>
            <a:off x="533400" y="370790"/>
            <a:ext cx="8040000" cy="6030000"/>
          </a:xfrm>
          <a:prstGeom prst="rect">
            <a:avLst/>
          </a:prstGeom>
          <a:solidFill>
            <a:srgbClr val="F0F0F0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rgbClr val="438086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FC7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105400" y="5257800"/>
            <a:ext cx="4038600" cy="504900"/>
          </a:xfrm>
          <a:prstGeom prst="rect">
            <a:avLst/>
          </a:prstGeom>
          <a:solidFill>
            <a:schemeClr val="dk1">
              <a:alpha val="45880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with Caption" showMasterSp="0">
  <p:cSld name="Squa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 rot="5400000">
            <a:off x="4301550" y="1966514"/>
            <a:ext cx="540900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C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7"/>
          <p:cNvCxnSpPr/>
          <p:nvPr/>
        </p:nvCxnSpPr>
        <p:spPr>
          <a:xfrm rot="10800000">
            <a:off x="0" y="6858000"/>
            <a:ext cx="9144000" cy="0"/>
          </a:xfrm>
          <a:prstGeom prst="straightConnector1">
            <a:avLst/>
          </a:prstGeom>
          <a:noFill/>
          <a:ln cap="flat" cmpd="sng" w="50800">
            <a:solidFill>
              <a:srgbClr val="FC75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7"/>
          <p:cNvSpPr/>
          <p:nvPr>
            <p:ph idx="2" type="pic"/>
          </p:nvPr>
        </p:nvSpPr>
        <p:spPr>
          <a:xfrm>
            <a:off x="2974073" y="609600"/>
            <a:ext cx="3198000" cy="3200400"/>
          </a:xfrm>
          <a:prstGeom prst="rect">
            <a:avLst/>
          </a:prstGeom>
          <a:solidFill>
            <a:srgbClr val="F0F0F0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971800" y="4038600"/>
            <a:ext cx="3200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i="0" sz="1800">
                <a:solidFill>
                  <a:srgbClr val="3F3F3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8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8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800"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8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20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8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800"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7595938" y="613633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" name="Google Shape;21;p3"/>
          <p:cNvSpPr/>
          <p:nvPr/>
        </p:nvSpPr>
        <p:spPr>
          <a:xfrm flipH="1" rot="10800000">
            <a:off x="466425" y="47444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865867"/>
            <a:ext cx="2808000" cy="3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ites.google.com/hcs.k12.nc.us/sandhoke-early-college/admission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176700" y="5550700"/>
            <a:ext cx="86880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Calibri"/>
              <a:buNone/>
            </a:pPr>
            <a:r>
              <a:rPr lang="es" sz="3600">
                <a:solidFill>
                  <a:srgbClr val="A04400"/>
                </a:solidFill>
              </a:rPr>
              <a:t>SANDHOKE EARLY </a:t>
            </a:r>
            <a:r>
              <a:rPr lang="es" sz="3600">
                <a:solidFill>
                  <a:srgbClr val="A04400"/>
                </a:solidFill>
              </a:rPr>
              <a:t>COLLEGE HIGH SCHOOL</a:t>
            </a:r>
            <a:br>
              <a:rPr b="1" i="0" lang="es" sz="36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6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66475" y="4906925"/>
            <a:ext cx="77724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1600"/>
              </a:spcAft>
              <a:buClr>
                <a:srgbClr val="A04400"/>
              </a:buClr>
              <a:buFont typeface="Arial"/>
              <a:buNone/>
            </a:pPr>
            <a:r>
              <a:rPr b="1" lang="es" sz="28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Presentando:</a:t>
            </a:r>
            <a:endParaRPr b="1" i="0" sz="2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500" y="181574"/>
            <a:ext cx="6630400" cy="4420253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182550" y="125550"/>
            <a:ext cx="3851100" cy="66069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“A” significa ACELERANDO estudiantes hacia el ÉXITO!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Soportes académicos puestos en lugar: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Asesoría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Seminario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SMART LUNCH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Tutoría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Educación personalizada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Intervenciones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 Voluntario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Eventos para Padres (P.A.S.S)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-"/>
            </a:pP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Profesionales Productivos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050" y="152400"/>
            <a:ext cx="4765276" cy="31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050" y="3480875"/>
            <a:ext cx="4805550" cy="320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04800" y="0"/>
            <a:ext cx="8534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t/>
            </a:r>
            <a:endParaRPr b="1" sz="4000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lang="es" sz="4000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¿SandHoke Early College?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t/>
            </a:r>
            <a:endParaRPr b="1" sz="4000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304800" y="947350"/>
            <a:ext cx="4038600" cy="5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"/>
              <a:buChar char="✓"/>
            </a:pPr>
            <a:r>
              <a:rPr b="1" lang="es" sz="2000">
                <a:latin typeface="Arial"/>
                <a:ea typeface="Arial"/>
                <a:cs typeface="Arial"/>
                <a:sym typeface="Arial"/>
              </a:rPr>
              <a:t>Es una escuela pública en un campus universitario 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"/>
              <a:buChar char="✓"/>
            </a:pPr>
            <a:r>
              <a:rPr b="1" lang="es" sz="2000">
                <a:latin typeface="Arial"/>
                <a:ea typeface="Arial"/>
                <a:cs typeface="Arial"/>
                <a:sym typeface="Arial"/>
              </a:rPr>
              <a:t>Es un programa de cinco años grados 9 a 13: el programa puede cumplirse en 4, 4.5 </a:t>
            </a:r>
            <a:r>
              <a:rPr b="1" lang="es" sz="2000"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b="1" lang="es" sz="2000">
                <a:latin typeface="Arial"/>
                <a:ea typeface="Arial"/>
                <a:cs typeface="Arial"/>
                <a:sym typeface="Arial"/>
              </a:rPr>
              <a:t>.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"/>
              <a:buChar char="✓"/>
            </a:pPr>
            <a:r>
              <a:rPr b="1" lang="es" sz="2000">
                <a:latin typeface="Arial"/>
                <a:ea typeface="Arial"/>
                <a:cs typeface="Arial"/>
                <a:sym typeface="Arial"/>
              </a:rPr>
              <a:t>Las clases de colegio y los libros son gratis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"/>
              <a:buChar char="✓"/>
            </a:pPr>
            <a:r>
              <a:rPr b="1" lang="es" sz="2000">
                <a:latin typeface="Arial"/>
                <a:ea typeface="Arial"/>
                <a:cs typeface="Arial"/>
                <a:sym typeface="Arial"/>
              </a:rPr>
              <a:t>Las inscripciones para las clases de colegio comienzan en el 10 grado si está listo!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A1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 txBox="1"/>
          <p:nvPr>
            <p:ph idx="2" type="body"/>
          </p:nvPr>
        </p:nvSpPr>
        <p:spPr>
          <a:xfrm>
            <a:off x="4426975" y="990600"/>
            <a:ext cx="4038600" cy="56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"/>
              <a:buChar char="✓"/>
            </a:pPr>
            <a:r>
              <a:rPr b="1" lang="es" sz="2000">
                <a:latin typeface="Arial"/>
                <a:ea typeface="Arial"/>
                <a:cs typeface="Arial"/>
                <a:sym typeface="Arial"/>
              </a:rPr>
              <a:t>Los cursos de bachillerato son enseñados por maestros de bachillerato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"/>
              <a:buChar char="✓"/>
            </a:pPr>
            <a:r>
              <a:rPr b="1" lang="es" sz="2000">
                <a:latin typeface="Arial"/>
                <a:ea typeface="Arial"/>
                <a:cs typeface="Arial"/>
                <a:sym typeface="Arial"/>
              </a:rPr>
              <a:t>Los cursos de colegio son enseñados por instructores de colegio. </a:t>
            </a:r>
            <a:r>
              <a:rPr b="1" lang="es" sz="2000">
                <a:latin typeface="Arial"/>
                <a:ea typeface="Arial"/>
                <a:cs typeface="Arial"/>
                <a:sym typeface="Arial"/>
              </a:rPr>
              <a:t>1 Instructor de SH enseña la clase de colegio Ingles 112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"/>
              <a:buChar char="✓"/>
            </a:pPr>
            <a:r>
              <a:rPr b="1" lang="es" sz="2000">
                <a:latin typeface="Arial"/>
                <a:ea typeface="Arial"/>
                <a:cs typeface="Arial"/>
                <a:sym typeface="Arial"/>
              </a:rPr>
              <a:t>Los estudiantes transitan al campus principal de SCC en su 4</a:t>
            </a:r>
            <a:r>
              <a:rPr b="1" baseline="30000" lang="es" sz="2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s" sz="2000">
                <a:latin typeface="Arial"/>
                <a:ea typeface="Arial"/>
                <a:cs typeface="Arial"/>
                <a:sym typeface="Arial"/>
              </a:rPr>
              <a:t> año si califican y demuestran preparación.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31"/>
          <p:cNvGraphicFramePr/>
          <p:nvPr/>
        </p:nvGraphicFramePr>
        <p:xfrm>
          <a:off x="450988" y="82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{5D136361-4735-44F6-BE20-78F0A7ED1FA8}</a:tableStyleId>
              </a:tblPr>
              <a:tblGrid>
                <a:gridCol w="1868400"/>
                <a:gridCol w="2373275"/>
                <a:gridCol w="2679825"/>
                <a:gridCol w="1645275"/>
              </a:tblGrid>
              <a:tr h="3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Año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OTOÑO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PRIMAVERA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CRÉDITOS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3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1º 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año </a:t>
                      </a:r>
                      <a:r>
                        <a:rPr lang="es"/>
                        <a:t>/</a:t>
                      </a:r>
                      <a:r>
                        <a:rPr lang="es"/>
                        <a:t>estudiante de primer año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Esenciales de </a:t>
                      </a:r>
                      <a:r>
                        <a:rPr lang="es"/>
                        <a:t>Matemáticas</a:t>
                      </a:r>
                      <a:r>
                        <a:rPr lang="es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H/PE -</a:t>
                      </a:r>
                      <a:r>
                        <a:rPr lang="es"/>
                        <a:t>Educación</a:t>
                      </a:r>
                      <a:r>
                        <a:rPr lang="es"/>
                        <a:t> </a:t>
                      </a:r>
                      <a:r>
                        <a:rPr lang="es"/>
                        <a:t>Física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Adv Inq  (</a:t>
                      </a:r>
                      <a:r>
                        <a:rPr lang="es"/>
                        <a:t>Inglés</a:t>
                      </a:r>
                      <a:r>
                        <a:rPr lang="es"/>
                        <a:t>)    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Lenguaje</a:t>
                      </a:r>
                      <a:r>
                        <a:rPr lang="es"/>
                        <a:t> Extranjero 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JROTC/BAND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Matemáticas II</a:t>
                      </a:r>
                      <a:r>
                        <a:rPr lang="es"/>
                        <a:t>         Ciencias de la Tierra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Inglés</a:t>
                      </a:r>
                      <a:r>
                        <a:rPr lang="es"/>
                        <a:t> 1             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Lenguaje Extranjero </a:t>
                      </a:r>
                      <a:r>
                        <a:rPr lang="es"/>
                        <a:t>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JROTC/BAND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92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2do</a:t>
                      </a:r>
                      <a:r>
                        <a:rPr lang="es"/>
                        <a:t> </a:t>
                      </a:r>
                      <a:r>
                        <a:rPr lang="es"/>
                        <a:t>año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Matemáticas</a:t>
                      </a:r>
                      <a:r>
                        <a:rPr lang="es"/>
                        <a:t> 3          </a:t>
                      </a:r>
                      <a:r>
                        <a:rPr lang="es"/>
                        <a:t>Inglés</a:t>
                      </a:r>
                      <a:r>
                        <a:rPr lang="es"/>
                        <a:t> 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Química</a:t>
                      </a:r>
                      <a:r>
                        <a:rPr lang="es"/>
                        <a:t>  o   Historia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Clases de Colegio (2)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Inglés</a:t>
                      </a:r>
                      <a:r>
                        <a:rPr lang="es"/>
                        <a:t> 3      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Historia/Quimica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Clases de Colegio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ENG 111/</a:t>
                      </a:r>
                      <a:r>
                        <a:rPr lang="es"/>
                        <a:t>MATEMÁTICAS</a:t>
                      </a:r>
                      <a:r>
                        <a:rPr lang="es"/>
                        <a:t> 143/152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HIS 131/132 COM 110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HUM 110, POL 120,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MUS 100, ART 111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los estudiantes pueden obtener hasta 10 </a:t>
                      </a:r>
                      <a:r>
                        <a:rPr lang="es"/>
                        <a:t>créditos</a:t>
                      </a:r>
                      <a:r>
                        <a:rPr lang="es"/>
                        <a:t> de bachillerato</a:t>
                      </a:r>
                      <a:r>
                        <a:rPr lang="es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12-15 </a:t>
                      </a:r>
                      <a:r>
                        <a:rPr lang="es"/>
                        <a:t>CRÉDITOS DE </a:t>
                      </a:r>
                      <a:r>
                        <a:rPr lang="es"/>
                        <a:t>COLEGIO 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3er</a:t>
                      </a:r>
                      <a:r>
                        <a:rPr lang="es"/>
                        <a:t> 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año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Biología</a:t>
                      </a:r>
                      <a:r>
                        <a:rPr lang="es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SIE-Inglés de Interés Especial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Clases de Colegio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Inglés</a:t>
                      </a:r>
                      <a:r>
                        <a:rPr lang="es"/>
                        <a:t> 4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Clase </a:t>
                      </a:r>
                      <a:r>
                        <a:rPr lang="es"/>
                        <a:t>Cívica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Clases de Colegio </a:t>
                      </a:r>
                      <a:r>
                        <a:rPr lang="e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5 HS </a:t>
                      </a:r>
                      <a:r>
                        <a:rPr lang="es"/>
                        <a:t>CRÉDITOS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12-15 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CRÉDITOS DE COLEGIO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4to 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año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Clases de Colegio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Clases de Colegio </a:t>
                      </a:r>
                      <a:r>
                        <a:rPr lang="es"/>
                        <a:t>/HPE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-Educación Física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30 </a:t>
                      </a:r>
                      <a:r>
                        <a:rPr lang="es"/>
                        <a:t>CRÉDITOS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4" name="Google Shape;204;p31"/>
          <p:cNvSpPr txBox="1"/>
          <p:nvPr/>
        </p:nvSpPr>
        <p:spPr>
          <a:xfrm>
            <a:off x="540425" y="447550"/>
            <a:ext cx="52815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667975" y="333775"/>
            <a:ext cx="62514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Horario típico de la ruta acelerada: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86800" y="0"/>
            <a:ext cx="8985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t/>
            </a:r>
            <a:endParaRPr b="1" sz="3000" u="sng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lang="es" sz="3000" u="sng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Cómo convertirse en un estudiante de SandHoke </a:t>
            </a:r>
            <a:endParaRPr b="1" sz="3000" u="sng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t/>
            </a:r>
            <a:endParaRPr b="1" sz="3000" u="sng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0" y="839400"/>
            <a:ext cx="9072600" cy="59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700"/>
              <a:buFont typeface="Noto Sans Symbol"/>
              <a:buChar char="✓"/>
            </a:pP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Completar la aplicación disponible en nuestra </a:t>
            </a:r>
            <a:r>
              <a:rPr lang="es" sz="17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página web</a:t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700"/>
              <a:buChar char="●"/>
            </a:pP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Las aplicaciones abren el </a:t>
            </a:r>
            <a:r>
              <a:rPr lang="es" sz="1700" u="sng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15 de Noviembre del, 2019</a:t>
            </a: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a las 3:30pm</a:t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700"/>
              <a:buChar char="●"/>
            </a:pP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Las aplicaciones cierran: 29 de Febrero a la medianoche</a:t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1700"/>
              <a:buFont typeface="Noto Sans Symbol"/>
              <a:buChar char="✓"/>
            </a:pP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Todos los candidatos serán invitados a participar en un entrevista y una prueba de escritura.</a:t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700"/>
              <a:buChar char="●"/>
            </a:pP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Días</a:t>
            </a: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disponibles:</a:t>
            </a: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Marzo 17, 2020 o Marzo 19, 2020. Dependiendo de la cantidad de solicitantes que recibamos, se puede agregar otra fecha de entrevista.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700"/>
              <a:buChar char="●"/>
            </a:pP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Los padres pueden registrar a su estudiante para la entrevista en la aplicación.</a:t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1700"/>
              <a:buChar char="●"/>
            </a:pP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El padre recibirá un correo electrónico/llamada para confirmar la hora y la fecha de la entrevista.</a:t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marR="0" rtl="0" algn="l"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1700"/>
              <a:buFont typeface="Noto Sans Symbol"/>
              <a:buChar char="✓"/>
            </a:pPr>
            <a:r>
              <a:rPr lang="es" sz="17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Los candidatos se seleccionan en base a un puntaje de compilación en tres categorías: potenciales habilidades académicas (EOG / desempeño del curso), potenciales comportamientos académicos compilados a partir del cuestionario, datos académicos históricos y asistencia y puntajes de las entrevistas de los estudiantes.</a:t>
            </a:r>
            <a:endParaRPr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"/>
              <a:buNone/>
            </a:pPr>
            <a:r>
              <a:t/>
            </a:r>
            <a:endParaRPr b="1" sz="17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Noto Sans Symbol"/>
              <a:buNone/>
            </a:pPr>
            <a:r>
              <a:t/>
            </a:r>
            <a:endParaRPr b="1" i="0" sz="2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232025" y="817975"/>
            <a:ext cx="81939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300"/>
              <a:buFont typeface="Noto Sans Symbol"/>
              <a:buChar char="✓"/>
            </a:pPr>
            <a:r>
              <a:rPr lang="es" sz="22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Los aplicantes seleccionados son notificados a través de una carta. La escuela secundaria también es proporcionado una lista con los nombres de los estudiantes seleccionados.</a:t>
            </a:r>
            <a:endParaRPr sz="23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0" sz="23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300"/>
              <a:buFont typeface="Noto Sans Symbol"/>
              <a:buChar char="✓"/>
            </a:pPr>
            <a:r>
              <a:rPr lang="es" sz="22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Con la carta viene un contrato; este debe ser firmado y entregado a SH en la fecha indicada. Si no se entrega para esta fecha, su lugar será ofrecido al próximo estudiante en la lista de espera. </a:t>
            </a:r>
            <a:endParaRPr sz="2300"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"/>
              <a:buNone/>
            </a:pPr>
            <a:r>
              <a:t/>
            </a:r>
            <a:endParaRPr i="0" sz="23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300"/>
              <a:buFont typeface="Noto Sans Symbol"/>
              <a:buChar char="✓"/>
            </a:pPr>
            <a:r>
              <a:rPr lang="es" sz="22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Todos los alumnos aceptados deberán de asistir al puente de SH </a:t>
            </a:r>
            <a:r>
              <a:rPr lang="e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(Fecha por determinarse)</a:t>
            </a:r>
            <a:endParaRPr sz="2300"/>
          </a:p>
          <a:p>
            <a:pPr indent="-1905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"/>
              <a:buNone/>
            </a:pPr>
            <a:r>
              <a:t/>
            </a:r>
            <a:endParaRPr i="0" sz="2300" u="none" cap="none" strike="noStrike">
              <a:solidFill>
                <a:srgbClr val="A044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A04400"/>
              </a:buClr>
              <a:buSzPts val="2300"/>
              <a:buFont typeface="Noto Sans Symbol"/>
              <a:buChar char="✓"/>
            </a:pPr>
            <a:r>
              <a:rPr lang="es" sz="22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Requerimos que los padres asistan a un puente </a:t>
            </a:r>
            <a:r>
              <a:rPr lang="e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i="0" lang="es" sz="23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s" sz="23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(Fecha por determinarse)</a:t>
            </a:r>
            <a:endParaRPr i="0" sz="2300" u="none" cap="none" strike="noStrike">
              <a:solidFill>
                <a:srgbClr val="A04400"/>
              </a:solidFill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880475" y="156525"/>
            <a:ext cx="6897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lang="es" sz="3000" u="sng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How to Become a SandHoke Student</a:t>
            </a:r>
            <a:endParaRPr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/>
          <p:nvPr/>
        </p:nvSpPr>
        <p:spPr>
          <a:xfrm>
            <a:off x="1752600" y="276200"/>
            <a:ext cx="5403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3200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Terminación del Programa</a:t>
            </a:r>
            <a:endParaRPr sz="3600"/>
          </a:p>
        </p:txBody>
      </p:sp>
      <p:sp>
        <p:nvSpPr>
          <p:cNvPr id="223" name="Google Shape;223;p34"/>
          <p:cNvSpPr/>
          <p:nvPr/>
        </p:nvSpPr>
        <p:spPr>
          <a:xfrm>
            <a:off x="848025" y="1261850"/>
            <a:ext cx="5628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Calibri"/>
              <a:buChar char="●"/>
            </a:pPr>
            <a:r>
              <a:rPr b="1" lang="e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Asociados en Artes 60-61 créditos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Calibri"/>
              <a:buChar char="●"/>
            </a:pPr>
            <a:r>
              <a:rPr b="1" lang="e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Asociados en Ciencias 60-64 créditos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694500" y="3252900"/>
            <a:ext cx="7083000" cy="3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Un estudiante en aceleración puede completar el Asociados en 4 años.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A ritmo normal, la completación del programa es de 4.5 a 5 años.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Lo único que importa es un título de dos años o más de 60 créditos completados y transferibles a universidades de 4 años de la UNC.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457200" y="3810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lang="es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Transporte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457200" y="1685625"/>
            <a:ext cx="7911300" cy="51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El sistema de escuelas públicas del condado de Hoke proporciona transporte para toda la inscripción en SandHoke Early College. Esto incluye la escuela preparatoria y el campus universitario.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233A44"/>
                </a:solidFill>
              </a:rPr>
              <a:t>Servicio de transporte disponible por las tardes a Hoke County High School</a:t>
            </a:r>
            <a:endParaRPr b="1" sz="1800">
              <a:solidFill>
                <a:srgbClr val="233A44"/>
              </a:solidFill>
            </a:endParaRPr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rgbClr val="233A44"/>
                </a:solidFill>
              </a:rPr>
              <a:t>Deportes </a:t>
            </a:r>
            <a:endParaRPr sz="1800">
              <a:solidFill>
                <a:srgbClr val="233A44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rgbClr val="233A44"/>
                </a:solidFill>
              </a:rPr>
              <a:t>Banda</a:t>
            </a:r>
            <a:endParaRPr sz="1800">
              <a:solidFill>
                <a:srgbClr val="233A44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rgbClr val="233A44"/>
                </a:solidFill>
              </a:rPr>
              <a:t>JROTC</a:t>
            </a:r>
            <a:endParaRPr sz="1800">
              <a:solidFill>
                <a:srgbClr val="233A44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rgbClr val="233A44"/>
                </a:solidFill>
              </a:rPr>
              <a:t>Clases de manejo </a:t>
            </a:r>
            <a:endParaRPr sz="1800">
              <a:solidFill>
                <a:srgbClr val="233A44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rgbClr val="233A44"/>
                </a:solidFill>
              </a:rPr>
              <a:t>Debe tener verificación para ir a Hoke High</a:t>
            </a:r>
            <a:endParaRPr sz="1800">
              <a:solidFill>
                <a:srgbClr val="233A44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■"/>
            </a:pPr>
            <a:r>
              <a:rPr lang="es" sz="1800">
                <a:solidFill>
                  <a:srgbClr val="233A44"/>
                </a:solidFill>
              </a:rPr>
              <a:t>Intención de jugar deportes</a:t>
            </a:r>
            <a:endParaRPr sz="1800">
              <a:solidFill>
                <a:srgbClr val="233A44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■"/>
            </a:pPr>
            <a:r>
              <a:rPr lang="es" sz="1800">
                <a:solidFill>
                  <a:srgbClr val="233A44"/>
                </a:solidFill>
              </a:rPr>
              <a:t>Lista de Banda/entrenadores</a:t>
            </a:r>
            <a:endParaRPr sz="1800">
              <a:solidFill>
                <a:srgbClr val="233A44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Calibri"/>
              <a:buChar char="■"/>
            </a:pPr>
            <a:r>
              <a:rPr lang="es" sz="1800">
                <a:solidFill>
                  <a:srgbClr val="233A44"/>
                </a:solidFill>
              </a:rPr>
              <a:t>Lista de clases de manejo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t/>
            </a:r>
            <a:endParaRPr b="1" sz="3600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lang="es" sz="3600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Clubs y Actividades en SandHoke</a:t>
            </a:r>
            <a:endParaRPr b="1" sz="3600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t/>
            </a:r>
            <a:endParaRPr b="1" sz="3600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78225" y="838200"/>
            <a:ext cx="57438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Equipo de Oratoria y Debate 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Batalla de los Libros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Aria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Estudiantil</a:t>
            </a: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 (SAC)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Algunas actividades dirigidas por los estudiantes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Arbol Navideno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Aria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Carrera por la Vida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ROBOTICA/STEM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Font typeface="Noto Sans Symbol"/>
              <a:buNone/>
            </a:pPr>
            <a:r>
              <a:rPr b="0" i="0" lang="e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4874850"/>
            <a:ext cx="2974723" cy="19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025" y="1289625"/>
            <a:ext cx="2974726" cy="223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0000" y="3905352"/>
            <a:ext cx="4224425" cy="281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Font typeface="Amarante"/>
              <a:buNone/>
            </a:pPr>
            <a:r>
              <a:rPr b="1" lang="es" sz="3600">
                <a:solidFill>
                  <a:srgbClr val="A04400"/>
                </a:solidFill>
                <a:latin typeface="Amarante"/>
                <a:ea typeface="Amarante"/>
                <a:cs typeface="Amarante"/>
                <a:sym typeface="Amarante"/>
              </a:rPr>
              <a:t>Sociedades de Honor</a:t>
            </a:r>
            <a:endParaRPr b="1" i="0" sz="3600" u="none" cap="none" strike="noStrike">
              <a:solidFill>
                <a:srgbClr val="A044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120675" y="925402"/>
            <a:ext cx="88071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National Honor Society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Club Beta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Sociedad de Ciencias Nacional Honores 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Sociedad de Honor Mu Alpha Theta (Matemáticas)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Noto Sans Symbol"/>
              <a:buChar char="✓"/>
            </a:pPr>
            <a:r>
              <a:rPr b="1" lang="es" sz="240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Rho Kappa Sociedad Nacional de Honor de Estudios Sociales</a:t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Font typeface="Noto Sans Symbol"/>
              <a:buNone/>
            </a:pPr>
            <a:r>
              <a:rPr b="0" i="0" lang="e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indent="-342900" lvl="0" marL="342900" marR="0" rtl="0" algn="l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975" y="4335200"/>
            <a:ext cx="3517464" cy="234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/>
        </p:nvSpPr>
        <p:spPr>
          <a:xfrm>
            <a:off x="457200" y="381000"/>
            <a:ext cx="8001000" cy="4002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 estudiante va a experimentar un cambio en su perspectiva académica </a:t>
            </a:r>
            <a:r>
              <a:rPr b="1"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332100" y="4913950"/>
            <a:ext cx="8479800" cy="13152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su estudiante aprovecha su experiencia académica , el/ella puede graduarse con su diploma de bachillerato y un grado de asociados en 4, 4.5 o 5 años. Los estudiantes tienen el control de su resultado.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00" y="1504100"/>
            <a:ext cx="4223855" cy="28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051" y="1504087"/>
            <a:ext cx="4223855" cy="281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1269943" y="1090768"/>
            <a:ext cx="60452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619350" y="371250"/>
            <a:ext cx="7772400" cy="6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800">
                <a:solidFill>
                  <a:schemeClr val="dk1"/>
                </a:solidFill>
              </a:rPr>
              <a:t>Visión:</a:t>
            </a:r>
            <a:r>
              <a:rPr lang="es" sz="2800">
                <a:solidFill>
                  <a:schemeClr val="dk1"/>
                </a:solidFill>
              </a:rPr>
              <a:t> SandHoke Early College High School será una escuela de excelencia en proporcionar a cada estudiante un acceso equitativo y equitativo a cursos rigurosos y de altas expectativas.</a:t>
            </a:r>
            <a:endParaRPr b="1" sz="2800" u="sng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800">
                <a:solidFill>
                  <a:schemeClr val="dk1"/>
                </a:solidFill>
              </a:rPr>
              <a:t>Misión</a:t>
            </a:r>
            <a:r>
              <a:rPr lang="es" sz="2800">
                <a:solidFill>
                  <a:schemeClr val="dk1"/>
                </a:solidFill>
              </a:rPr>
              <a:t>: es ser una escuela de excelencia al proporcionar a cada estudiante un ambiente de aprendizaje de altas expectativas, un enfoque innovador y personalizado para tener éxito en un programa de estudio riguroso y relevante diseñado estratégicamente y con un propósito para preparar a cada estudiante para la universidad, la carrera y la vida.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u="sng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1552975" y="2898525"/>
            <a:ext cx="57702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Comic Sans MS"/>
                <a:ea typeface="Comic Sans MS"/>
                <a:cs typeface="Comic Sans MS"/>
                <a:sym typeface="Comic Sans MS"/>
              </a:rPr>
              <a:t>Preguntas?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457200" y="304800"/>
            <a:ext cx="8322600" cy="3810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¿Por Que SHEC?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04800" y="3505200"/>
            <a:ext cx="8475000" cy="3693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¿Cual es la diferencia entre SH y HH?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57200" y="809175"/>
            <a:ext cx="1676400" cy="21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Los estudiantes pueden obtener su diploma de bachillerato y un grado de asociados</a:t>
            </a:r>
            <a:endParaRPr b="1" i="0" sz="1800" u="none" cap="none" strike="noStrik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2911425" y="753625"/>
            <a:ext cx="23535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Mientras continuamos creciendo (430 +) y sentimos las limitaciones del espacio, nuestras clases promedian 20 estudiantes o menos.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5561100" y="753625"/>
            <a:ext cx="32187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SH es innovadora en su enfoque, crea un ambiente de aprendizaje más personalizado: nuestro enfoque es desarrollar comportamientos académicos y habilidades para la máxima experiencia de aprendizaje.</a:t>
            </a:r>
            <a:endParaRPr b="1" sz="18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04800" y="4004725"/>
            <a:ext cx="2353500" cy="26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HHS ofrece cursos universitarios bajo el CCP; Los estudiantes no pueden comenzar las clases universitarias hasta el 11 ° grado y deben inscribirse en los cursos de UGETS.</a:t>
            </a:r>
            <a:endParaRPr b="1" i="0" sz="1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3050625" y="4004725"/>
            <a:ext cx="19050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Tamaño de la </a:t>
            </a: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población</a:t>
            </a: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2000. 30+ estudiantes por clase.</a:t>
            </a:r>
            <a:endParaRPr b="1" sz="18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5463025" y="4004825"/>
            <a:ext cx="27429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Atado por las tradiciones.</a:t>
            </a:r>
            <a:endParaRPr b="1" sz="18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4294967295" type="subTitle"/>
          </p:nvPr>
        </p:nvSpPr>
        <p:spPr>
          <a:xfrm>
            <a:off x="468250" y="4550850"/>
            <a:ext cx="8077200" cy="16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estudiantes participan en un aprendizaje auténtico: todos los días: colaboración / trabajo en red, presentación, redacción, alfabetización, preguntas y charlas en el aula.</a:t>
            </a:r>
            <a:r>
              <a:rPr lang="e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Todo parte del desarrollo de habilidades de alfabetización en todo el contenido.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125" y="691975"/>
            <a:ext cx="5788325" cy="38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0" y="418175"/>
            <a:ext cx="6087600" cy="6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3200">
                <a:latin typeface="Amarante"/>
                <a:ea typeface="Amarante"/>
                <a:cs typeface="Amarante"/>
                <a:sym typeface="Amarante"/>
              </a:rPr>
              <a:t>El mundo del Siglo 21 requiere:</a:t>
            </a:r>
            <a:endParaRPr sz="3200"/>
          </a:p>
          <a:p>
            <a:pPr indent="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C000"/>
              </a:solidFill>
            </a:endParaRPr>
          </a:p>
          <a:p>
            <a:pPr indent="-251459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Una generación con conocimiento</a:t>
            </a:r>
            <a:endParaRPr b="1" sz="2400"/>
          </a:p>
          <a:p>
            <a:pPr indent="-251459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Una mentalidad de investigación</a:t>
            </a:r>
            <a:endParaRPr b="1" sz="2400"/>
          </a:p>
          <a:p>
            <a:pPr indent="-251459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Estudiantes de diversas culturas </a:t>
            </a:r>
            <a:endParaRPr b="1" sz="2400"/>
          </a:p>
          <a:p>
            <a:pPr indent="-251459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Aprendices emocionados</a:t>
            </a:r>
            <a:endParaRPr b="1" sz="2400"/>
          </a:p>
          <a:p>
            <a:pPr indent="-251459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Aprendices motivados</a:t>
            </a:r>
            <a:endParaRPr b="1" sz="2400"/>
          </a:p>
          <a:p>
            <a:pPr indent="-251459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Personas que dan lo mejor de sí</a:t>
            </a:r>
            <a:endParaRPr b="1" sz="2400"/>
          </a:p>
          <a:p>
            <a:pPr indent="-251459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Pensadores críticos/solucionadores de problemas</a:t>
            </a:r>
            <a:endParaRPr b="1" sz="2400"/>
          </a:p>
          <a:p>
            <a:pPr indent="-251459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Aprendices conscientes y considerados</a:t>
            </a:r>
            <a:endParaRPr b="1" sz="2400"/>
          </a:p>
          <a:p>
            <a:pPr indent="-25145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s" sz="2400"/>
              <a:t>Comunicadores</a:t>
            </a:r>
            <a:endParaRPr b="1" sz="2400"/>
          </a:p>
          <a:p>
            <a:pPr indent="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C000"/>
              </a:solidFill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963" y="4727375"/>
            <a:ext cx="3087471" cy="205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4425" y="939776"/>
            <a:ext cx="2083597" cy="3125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151771" y="183784"/>
            <a:ext cx="8776500" cy="6490500"/>
          </a:xfrm>
          <a:prstGeom prst="rect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469075" y="4605325"/>
            <a:ext cx="8229600" cy="18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2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Los estudiantes tienen el reto de salir de su zona de confort a través de los rigurosos cursos en cada salón. Se les da información inmediata sobre su trabajo. Ellos deben aprender a pensar críticamente, resolver problemas y crear nuevos conocimientos. </a:t>
            </a:r>
            <a:r>
              <a:rPr b="1" lang="es" sz="22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Estas son habilidades de preparación universitarias esenciales.</a:t>
            </a:r>
            <a:endParaRPr b="1" sz="22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20">
              <a:solidFill>
                <a:srgbClr val="FC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272775" y="515800"/>
            <a:ext cx="8598300" cy="7428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Nos enfocamos en el crecimiento del estudiante; habilidades académicas y comportamientos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00" y="1475600"/>
            <a:ext cx="4064445" cy="270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663" y="1475600"/>
            <a:ext cx="4064466" cy="270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>
            <p:ph idx="2" type="pic"/>
          </p:nvPr>
        </p:nvSpPr>
        <p:spPr>
          <a:xfrm>
            <a:off x="533400" y="370790"/>
            <a:ext cx="8040000" cy="603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649650" y="3786600"/>
            <a:ext cx="7807500" cy="26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500"/>
              <a:t>Nos enfocamos en desarrollar la inteligencia socio-emocional de los estudiantes. La metacognición es esencial para el éxito académico. La autoeficacia es esencial para el éxito académico. La automotivación es el factor del éxito.</a:t>
            </a:r>
            <a:endParaRPr sz="2500"/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13666"/>
          <a:stretch/>
        </p:blipFill>
        <p:spPr>
          <a:xfrm>
            <a:off x="5819450" y="370799"/>
            <a:ext cx="2637697" cy="341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50" y="370800"/>
            <a:ext cx="5123645" cy="341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508800" y="5174875"/>
            <a:ext cx="81264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Los estudiantes deben de aprender a colaborar para completar y entregar trabajos de calidad a tiempo y demostrar integridad académica; estos comportamientos son esenciales.</a:t>
            </a:r>
            <a:endParaRPr b="1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250" y="202175"/>
            <a:ext cx="7305109" cy="487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988450" y="222100"/>
            <a:ext cx="4341000" cy="640200"/>
          </a:xfrm>
          <a:prstGeom prst="rect">
            <a:avLst/>
          </a:prstGeom>
          <a:solidFill>
            <a:srgbClr val="0C0C0C">
              <a:alpha val="54901"/>
            </a:srgbClr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Derechos de </a:t>
            </a:r>
            <a:r>
              <a:rPr b="1"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lardear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3277950" y="1085950"/>
            <a:ext cx="6028200" cy="56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2018-19 </a:t>
            </a:r>
            <a:r>
              <a:rPr b="1" i="0" lang="es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” School</a:t>
            </a:r>
            <a:endParaRPr b="1" i="0" sz="240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SPG </a:t>
            </a:r>
            <a:endParaRPr b="1"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En General:</a:t>
            </a:r>
            <a:endParaRPr b="1"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Puntaje de rendimiento escolar: 90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Crecimiento 89.6%: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89.6%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Crecimiento superado 2018-19: (4th año consecutivo) 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Dominio de los estudiantes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es 89.2% Ingles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2,</a:t>
            </a:r>
            <a:endParaRPr b="1">
              <a:solidFill>
                <a:srgbClr val="FF99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95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Biologia</a:t>
            </a:r>
            <a:endParaRPr b="1">
              <a:solidFill>
                <a:srgbClr val="FF99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Matematicas no bueno!!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ACT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puntuación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compuesta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2018-19 seniors: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versus la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expectativa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estatal de 17 y promedio estatal de 19 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      	Tasa de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Graduación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:  95%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Preparación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Universitaria: 68%/GLP 79%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  	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Evaluación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ACT CR: 95%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Finalización de rigor matemático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: 95%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Todos los miembros del personal tiene un grado/diploma!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1 Doctorado    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2 Doctorado en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Educación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Maestrías</a:t>
            </a:r>
            <a:endParaRPr b="1">
              <a:solidFill>
                <a:srgbClr val="FF9900"/>
              </a:solidFill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BA / BS</a:t>
            </a:r>
            <a:endParaRPr b="1">
              <a:solidFill>
                <a:srgbClr val="FF9900"/>
              </a:solidFill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s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AA / 1 AS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225450" y="5074850"/>
            <a:ext cx="4015800" cy="13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reconocimientos académicos anuales y bianuales son parte de cómo nos conectamos con los estudiantes. También reconocemos a nuestros estudiantes por ser los Estudiantes del mes preparados para la universidad y para la escuela preparatoria.</a:t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1500"/>
            <a:ext cx="4193377" cy="279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